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3" autoAdjust="0"/>
    <p:restoredTop sz="94660"/>
  </p:normalViewPr>
  <p:slideViewPr>
    <p:cSldViewPr snapToGrid="0">
      <p:cViewPr varScale="1">
        <p:scale>
          <a:sx n="63" d="100"/>
          <a:sy n="63" d="100"/>
        </p:scale>
        <p:origin x="8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762A2C-7674-4C3A-9FB2-E9B878CBA255}" type="datetimeFigureOut">
              <a:rPr lang="en-GB" smtClean="0"/>
              <a:t>22/07/2021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B98600-8895-4EEB-AEBE-AA66C1F43788}" type="slidenum">
              <a:rPr lang="en-GB" smtClean="0"/>
              <a:t>‹#›</a:t>
            </a:fld>
            <a:endParaRPr lang="en-GB"/>
          </a:p>
        </p:txBody>
      </p:sp>
    </p:spTree>
    <p:extLst>
      <p:ext uri="{BB962C8B-B14F-4D97-AF65-F5344CB8AC3E}">
        <p14:creationId xmlns:p14="http://schemas.microsoft.com/office/powerpoint/2010/main" val="3758871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selected middle-range theory to be addressed in this presentation is Orem’s self-care deficit theory. Self-care is the action of a person willing to develop the capabilities to take care of themselves in their environmental situations (Ali, 2018). The self-care deficit theory is applicable in transforming human life, and the fascinating thing is that people can lead quality lives. The approach enables people to change their lifestyles and focus on essential issues.</a:t>
            </a:r>
          </a:p>
          <a:p>
            <a:endParaRPr lang="en-GB" dirty="0"/>
          </a:p>
        </p:txBody>
      </p:sp>
      <p:sp>
        <p:nvSpPr>
          <p:cNvPr id="4" name="Slide Number Placeholder 3"/>
          <p:cNvSpPr>
            <a:spLocks noGrp="1"/>
          </p:cNvSpPr>
          <p:nvPr>
            <p:ph type="sldNum" sz="quarter" idx="5"/>
          </p:nvPr>
        </p:nvSpPr>
        <p:spPr/>
        <p:txBody>
          <a:bodyPr/>
          <a:lstStyle/>
          <a:p>
            <a:fld id="{0BB98600-8895-4EEB-AEBE-AA66C1F43788}" type="slidenum">
              <a:rPr lang="en-GB" smtClean="0"/>
              <a:t>2</a:t>
            </a:fld>
            <a:endParaRPr lang="en-GB"/>
          </a:p>
        </p:txBody>
      </p:sp>
    </p:spTree>
    <p:extLst>
      <p:ext uri="{BB962C8B-B14F-4D97-AF65-F5344CB8AC3E}">
        <p14:creationId xmlns:p14="http://schemas.microsoft.com/office/powerpoint/2010/main" val="465606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are four basic meta paradigms in nursing; person, environment, health, and nursing. The metaparadigm of the person who is the recipient of care may include individuals, patients, groups, families, and communities. For a person to stay healthy, there is a need to focus on the necessity of a quality life, and this takes personal actions that will help them stay healthy (Smith &amp; </a:t>
            </a:r>
            <a:r>
              <a:rPr lang="en-GB" dirty="0" err="1"/>
              <a:t>Liehr</a:t>
            </a:r>
            <a:r>
              <a:rPr lang="en-GB" dirty="0"/>
              <a:t>, 2018). The recipients of care have to fight to stay healthy, which involves the management of a better lifestyle that amounts to a quality life.</a:t>
            </a:r>
          </a:p>
          <a:p>
            <a:endParaRPr lang="en-GB" dirty="0"/>
          </a:p>
        </p:txBody>
      </p:sp>
      <p:sp>
        <p:nvSpPr>
          <p:cNvPr id="4" name="Slide Number Placeholder 3"/>
          <p:cNvSpPr>
            <a:spLocks noGrp="1"/>
          </p:cNvSpPr>
          <p:nvPr>
            <p:ph type="sldNum" sz="quarter" idx="5"/>
          </p:nvPr>
        </p:nvSpPr>
        <p:spPr/>
        <p:txBody>
          <a:bodyPr/>
          <a:lstStyle/>
          <a:p>
            <a:fld id="{0BB98600-8895-4EEB-AEBE-AA66C1F43788}" type="slidenum">
              <a:rPr lang="en-GB" smtClean="0"/>
              <a:t>3</a:t>
            </a:fld>
            <a:endParaRPr lang="en-GB"/>
          </a:p>
        </p:txBody>
      </p:sp>
    </p:spTree>
    <p:extLst>
      <p:ext uri="{BB962C8B-B14F-4D97-AF65-F5344CB8AC3E}">
        <p14:creationId xmlns:p14="http://schemas.microsoft.com/office/powerpoint/2010/main" val="472639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metaparadigm of environment, both external and internal issues matter a lot in self-care. People have to prepare the environment, including friends and families, to focus on taking actions regarding their health. Besides, the metaparadigm of health matters a lot, and it is defined as the degree of wellness that can be attained by self-care theory in a broader perspective. Lastly, the metaparadigm of nursing addresses the need to provide care to people. For doctors to take care of other people, there is a need to understand the concept of self-care first. The ultimate goal of nursing theories is to promote patient care, and the patients should be made to understand the significance of each metaparadigm for a quality life. </a:t>
            </a:r>
          </a:p>
        </p:txBody>
      </p:sp>
      <p:sp>
        <p:nvSpPr>
          <p:cNvPr id="4" name="Slide Number Placeholder 3"/>
          <p:cNvSpPr>
            <a:spLocks noGrp="1"/>
          </p:cNvSpPr>
          <p:nvPr>
            <p:ph type="sldNum" sz="quarter" idx="5"/>
          </p:nvPr>
        </p:nvSpPr>
        <p:spPr/>
        <p:txBody>
          <a:bodyPr/>
          <a:lstStyle/>
          <a:p>
            <a:fld id="{0BB98600-8895-4EEB-AEBE-AA66C1F43788}" type="slidenum">
              <a:rPr lang="en-GB" smtClean="0"/>
              <a:t>4</a:t>
            </a:fld>
            <a:endParaRPr lang="en-GB"/>
          </a:p>
        </p:txBody>
      </p:sp>
    </p:spTree>
    <p:extLst>
      <p:ext uri="{BB962C8B-B14F-4D97-AF65-F5344CB8AC3E}">
        <p14:creationId xmlns:p14="http://schemas.microsoft.com/office/powerpoint/2010/main" val="3787585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self-care deficit theory fits in my clinical setting in that patients will get educated on the necessity of committing to stay healthy. Patient education is necessary for transforming people’s lives, which will help understand the significance of taking care of their lives (</a:t>
            </a:r>
            <a:r>
              <a:rPr lang="en-GB" dirty="0" err="1"/>
              <a:t>Borji</a:t>
            </a:r>
            <a:r>
              <a:rPr lang="en-GB" dirty="0"/>
              <a:t> et al., 2017). In the incidence of type 2 diabetes patients, self-care deficit theory is applied by educating the patients on broader perspectives of care and what they have to do to lower the intensity of the infection. Another example of the application of self-care deficit theory is to help people adopt balanced diets and refrain from sedentary lifestyles as that promotes the elimination of diseases and hence good health.</a:t>
            </a:r>
          </a:p>
          <a:p>
            <a:endParaRPr lang="en-GB" dirty="0"/>
          </a:p>
        </p:txBody>
      </p:sp>
      <p:sp>
        <p:nvSpPr>
          <p:cNvPr id="4" name="Slide Number Placeholder 3"/>
          <p:cNvSpPr>
            <a:spLocks noGrp="1"/>
          </p:cNvSpPr>
          <p:nvPr>
            <p:ph type="sldNum" sz="quarter" idx="5"/>
          </p:nvPr>
        </p:nvSpPr>
        <p:spPr/>
        <p:txBody>
          <a:bodyPr/>
          <a:lstStyle/>
          <a:p>
            <a:fld id="{0BB98600-8895-4EEB-AEBE-AA66C1F43788}" type="slidenum">
              <a:rPr lang="en-GB" smtClean="0"/>
              <a:t>5</a:t>
            </a:fld>
            <a:endParaRPr lang="en-GB"/>
          </a:p>
        </p:txBody>
      </p:sp>
    </p:spTree>
    <p:extLst>
      <p:ext uri="{BB962C8B-B14F-4D97-AF65-F5344CB8AC3E}">
        <p14:creationId xmlns:p14="http://schemas.microsoft.com/office/powerpoint/2010/main" val="36626165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D8F1A0D-5D3A-4875-AB4F-19D90021DB3A}" type="datetimeFigureOut">
              <a:rPr lang="en-GB" smtClean="0"/>
              <a:t>22/07/2021</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618AD0C0-7498-4DDA-8DB2-F23921B983C3}"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0884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8F1A0D-5D3A-4875-AB4F-19D90021DB3A}" type="datetimeFigureOut">
              <a:rPr lang="en-GB" smtClean="0"/>
              <a:t>22/07/2021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8AD0C0-7498-4DDA-8DB2-F23921B983C3}" type="slidenum">
              <a:rPr lang="en-GB" smtClean="0"/>
              <a:t>‹#›</a:t>
            </a:fld>
            <a:endParaRPr lang="en-GB"/>
          </a:p>
        </p:txBody>
      </p:sp>
    </p:spTree>
    <p:extLst>
      <p:ext uri="{BB962C8B-B14F-4D97-AF65-F5344CB8AC3E}">
        <p14:creationId xmlns:p14="http://schemas.microsoft.com/office/powerpoint/2010/main" val="3882463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8F1A0D-5D3A-4875-AB4F-19D90021DB3A}" type="datetimeFigureOut">
              <a:rPr lang="en-GB" smtClean="0"/>
              <a:t>22/07/2021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8AD0C0-7498-4DDA-8DB2-F23921B983C3}"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3600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8F1A0D-5D3A-4875-AB4F-19D90021DB3A}" type="datetimeFigureOut">
              <a:rPr lang="en-GB" smtClean="0"/>
              <a:t>22/07/2021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8AD0C0-7498-4DDA-8DB2-F23921B983C3}"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5403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8F1A0D-5D3A-4875-AB4F-19D90021DB3A}" type="datetimeFigureOut">
              <a:rPr lang="en-GB" smtClean="0"/>
              <a:t>22/07/2021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8AD0C0-7498-4DDA-8DB2-F23921B983C3}" type="slidenum">
              <a:rPr lang="en-GB" smtClean="0"/>
              <a:t>‹#›</a:t>
            </a:fld>
            <a:endParaRPr lang="en-GB"/>
          </a:p>
        </p:txBody>
      </p:sp>
    </p:spTree>
    <p:extLst>
      <p:ext uri="{BB962C8B-B14F-4D97-AF65-F5344CB8AC3E}">
        <p14:creationId xmlns:p14="http://schemas.microsoft.com/office/powerpoint/2010/main" val="2113734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8F1A0D-5D3A-4875-AB4F-19D90021DB3A}" type="datetimeFigureOut">
              <a:rPr lang="en-GB" smtClean="0"/>
              <a:t>22/07/2021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8AD0C0-7498-4DDA-8DB2-F23921B983C3}"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5191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8F1A0D-5D3A-4875-AB4F-19D90021DB3A}" type="datetimeFigureOut">
              <a:rPr lang="en-GB" smtClean="0"/>
              <a:t>22/07/2021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8AD0C0-7498-4DDA-8DB2-F23921B983C3}"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4501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8F1A0D-5D3A-4875-AB4F-19D90021DB3A}" type="datetimeFigureOut">
              <a:rPr lang="en-GB" smtClean="0"/>
              <a:t>22/07/2021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8AD0C0-7498-4DDA-8DB2-F23921B983C3}"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5035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8F1A0D-5D3A-4875-AB4F-19D90021DB3A}" type="datetimeFigureOut">
              <a:rPr lang="en-GB" smtClean="0"/>
              <a:t>22/07/2021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8AD0C0-7498-4DDA-8DB2-F23921B983C3}"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506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8F1A0D-5D3A-4875-AB4F-19D90021DB3A}" type="datetimeFigureOut">
              <a:rPr lang="en-GB" smtClean="0"/>
              <a:t>22/07/2021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8AD0C0-7498-4DDA-8DB2-F23921B983C3}" type="slidenum">
              <a:rPr lang="en-GB" smtClean="0"/>
              <a:t>‹#›</a:t>
            </a:fld>
            <a:endParaRPr lang="en-GB"/>
          </a:p>
        </p:txBody>
      </p:sp>
    </p:spTree>
    <p:extLst>
      <p:ext uri="{BB962C8B-B14F-4D97-AF65-F5344CB8AC3E}">
        <p14:creationId xmlns:p14="http://schemas.microsoft.com/office/powerpoint/2010/main" val="3538527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8F1A0D-5D3A-4875-AB4F-19D90021DB3A}" type="datetimeFigureOut">
              <a:rPr lang="en-GB" smtClean="0"/>
              <a:t>22/07/2021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8AD0C0-7498-4DDA-8DB2-F23921B983C3}"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9958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8F1A0D-5D3A-4875-AB4F-19D90021DB3A}" type="datetimeFigureOut">
              <a:rPr lang="en-GB" smtClean="0"/>
              <a:t>22/07/2021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8AD0C0-7498-4DDA-8DB2-F23921B983C3}" type="slidenum">
              <a:rPr lang="en-GB" smtClean="0"/>
              <a:t>‹#›</a:t>
            </a:fld>
            <a:endParaRPr lang="en-GB"/>
          </a:p>
        </p:txBody>
      </p:sp>
    </p:spTree>
    <p:extLst>
      <p:ext uri="{BB962C8B-B14F-4D97-AF65-F5344CB8AC3E}">
        <p14:creationId xmlns:p14="http://schemas.microsoft.com/office/powerpoint/2010/main" val="982612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8F1A0D-5D3A-4875-AB4F-19D90021DB3A}" type="datetimeFigureOut">
              <a:rPr lang="en-GB" smtClean="0"/>
              <a:t>22/07/2021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8AD0C0-7498-4DDA-8DB2-F23921B983C3}"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600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8F1A0D-5D3A-4875-AB4F-19D90021DB3A}" type="datetimeFigureOut">
              <a:rPr lang="en-GB" smtClean="0"/>
              <a:t>22/07/2021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8AD0C0-7498-4DDA-8DB2-F23921B983C3}"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3058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8F1A0D-5D3A-4875-AB4F-19D90021DB3A}" type="datetimeFigureOut">
              <a:rPr lang="en-GB" smtClean="0"/>
              <a:t>22/07/2021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8AD0C0-7498-4DDA-8DB2-F23921B983C3}" type="slidenum">
              <a:rPr lang="en-GB" smtClean="0"/>
              <a:t>‹#›</a:t>
            </a:fld>
            <a:endParaRPr lang="en-GB"/>
          </a:p>
        </p:txBody>
      </p:sp>
    </p:spTree>
    <p:extLst>
      <p:ext uri="{BB962C8B-B14F-4D97-AF65-F5344CB8AC3E}">
        <p14:creationId xmlns:p14="http://schemas.microsoft.com/office/powerpoint/2010/main" val="3480947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8F1A0D-5D3A-4875-AB4F-19D90021DB3A}" type="datetimeFigureOut">
              <a:rPr lang="en-GB" smtClean="0"/>
              <a:t>22/07/2021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8AD0C0-7498-4DDA-8DB2-F23921B983C3}"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1248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8F1A0D-5D3A-4875-AB4F-19D90021DB3A}" type="datetimeFigureOut">
              <a:rPr lang="en-GB" smtClean="0"/>
              <a:t>22/07/2021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8AD0C0-7498-4DDA-8DB2-F23921B983C3}" type="slidenum">
              <a:rPr lang="en-GB" smtClean="0"/>
              <a:t>‹#›</a:t>
            </a:fld>
            <a:endParaRPr lang="en-GB"/>
          </a:p>
        </p:txBody>
      </p:sp>
    </p:spTree>
    <p:extLst>
      <p:ext uri="{BB962C8B-B14F-4D97-AF65-F5344CB8AC3E}">
        <p14:creationId xmlns:p14="http://schemas.microsoft.com/office/powerpoint/2010/main" val="1602424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D8F1A0D-5D3A-4875-AB4F-19D90021DB3A}" type="datetimeFigureOut">
              <a:rPr lang="en-GB" smtClean="0"/>
              <a:t>22/07/2021</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18AD0C0-7498-4DDA-8DB2-F23921B983C3}" type="slidenum">
              <a:rPr lang="en-GB" smtClean="0"/>
              <a:t>‹#›</a:t>
            </a:fld>
            <a:endParaRPr lang="en-GB"/>
          </a:p>
        </p:txBody>
      </p:sp>
    </p:spTree>
    <p:extLst>
      <p:ext uri="{BB962C8B-B14F-4D97-AF65-F5344CB8AC3E}">
        <p14:creationId xmlns:p14="http://schemas.microsoft.com/office/powerpoint/2010/main" val="9221896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4C07A-D700-4A99-A4CD-9FEE46C5BB0D}"/>
              </a:ext>
            </a:extLst>
          </p:cNvPr>
          <p:cNvSpPr>
            <a:spLocks noGrp="1"/>
          </p:cNvSpPr>
          <p:nvPr>
            <p:ph type="ctrTitle"/>
          </p:nvPr>
        </p:nvSpPr>
        <p:spPr/>
        <p:txBody>
          <a:bodyPr/>
          <a:lstStyle/>
          <a:p>
            <a:r>
              <a:rPr lang="en-GB" sz="3600" dirty="0">
                <a:latin typeface="Times New Roman" panose="02020603050405020304" pitchFamily="18" charset="0"/>
                <a:cs typeface="Times New Roman" panose="02020603050405020304" pitchFamily="18" charset="0"/>
              </a:rPr>
              <a:t>Name </a:t>
            </a:r>
          </a:p>
        </p:txBody>
      </p:sp>
      <p:sp>
        <p:nvSpPr>
          <p:cNvPr id="3" name="Subtitle 2">
            <a:extLst>
              <a:ext uri="{FF2B5EF4-FFF2-40B4-BE49-F238E27FC236}">
                <a16:creationId xmlns:a16="http://schemas.microsoft.com/office/drawing/2014/main" id="{EA16E8D4-7783-4848-84C9-DC30381FFF47}"/>
              </a:ext>
            </a:extLst>
          </p:cNvPr>
          <p:cNvSpPr>
            <a:spLocks noGrp="1"/>
          </p:cNvSpPr>
          <p:nvPr>
            <p:ph type="subTitle" idx="1"/>
          </p:nvPr>
        </p:nvSpPr>
        <p:spPr/>
        <p:txBody>
          <a:bodyPr/>
          <a:lstStyle/>
          <a:p>
            <a:r>
              <a:rPr lang="en-GB" dirty="0">
                <a:latin typeface="Times New Roman" panose="02020603050405020304" pitchFamily="18" charset="0"/>
                <a:cs typeface="Times New Roman" panose="02020603050405020304" pitchFamily="18" charset="0"/>
              </a:rPr>
              <a:t>Selected theory: Self-Care Deficit Theory</a:t>
            </a: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9866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731AF-867F-4B2D-B5E0-59343D75AB5F}"/>
              </a:ext>
            </a:extLst>
          </p:cNvPr>
          <p:cNvSpPr>
            <a:spLocks noGrp="1"/>
          </p:cNvSpPr>
          <p:nvPr>
            <p:ph type="title"/>
          </p:nvPr>
        </p:nvSpPr>
        <p:spPr/>
        <p:txBody>
          <a:bodyPr>
            <a:normAutofit/>
          </a:bodyPr>
          <a:lstStyle/>
          <a:p>
            <a:r>
              <a:rPr lang="en-GB" sz="3600" b="1" dirty="0">
                <a:latin typeface="Times New Roman" panose="02020603050405020304" pitchFamily="18" charset="0"/>
                <a:cs typeface="Times New Roman" panose="02020603050405020304" pitchFamily="18" charset="0"/>
              </a:rPr>
              <a:t>Introduction</a:t>
            </a:r>
            <a:br>
              <a:rPr lang="en-GB" sz="3600" dirty="0">
                <a:latin typeface="Times New Roman" panose="02020603050405020304" pitchFamily="18" charset="0"/>
                <a:cs typeface="Times New Roman" panose="02020603050405020304" pitchFamily="18" charset="0"/>
              </a:rPr>
            </a:br>
            <a:endParaRPr lang="en-GB"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5BAE4FE-A65B-429E-AA7A-4C4EA690D5EF}"/>
              </a:ext>
            </a:extLst>
          </p:cNvPr>
          <p:cNvSpPr>
            <a:spLocks noGrp="1"/>
          </p:cNvSpPr>
          <p:nvPr>
            <p:ph sz="half" idx="1"/>
          </p:nvPr>
        </p:nvSpPr>
        <p:spPr>
          <a:xfrm>
            <a:off x="843280" y="2448560"/>
            <a:ext cx="6329680" cy="3421888"/>
          </a:xfrm>
        </p:spPr>
        <p:txBody>
          <a:bodyPr>
            <a:noAutofit/>
          </a:bodyPr>
          <a:lstStyle/>
          <a:p>
            <a:r>
              <a:rPr lang="en-GB" sz="2000" dirty="0">
                <a:latin typeface="Times New Roman" panose="02020603050405020304" pitchFamily="18" charset="0"/>
                <a:cs typeface="Times New Roman" panose="02020603050405020304" pitchFamily="18" charset="0"/>
              </a:rPr>
              <a:t>The selected middle-range theory to be addressed in this presentation is Orem’s self-care deficit theory.</a:t>
            </a:r>
          </a:p>
          <a:p>
            <a:r>
              <a:rPr lang="en-GB" sz="2000" dirty="0">
                <a:latin typeface="Times New Roman" panose="02020603050405020304" pitchFamily="18" charset="0"/>
                <a:cs typeface="Times New Roman" panose="02020603050405020304" pitchFamily="18" charset="0"/>
              </a:rPr>
              <a:t>Self-care is the action of a person willing to develop the capabilities to take care of themselves in their environmental situations (Ali, 2018).</a:t>
            </a:r>
          </a:p>
          <a:p>
            <a:r>
              <a:rPr lang="en-GB" sz="2000" dirty="0">
                <a:latin typeface="Times New Roman" panose="02020603050405020304" pitchFamily="18" charset="0"/>
                <a:cs typeface="Times New Roman" panose="02020603050405020304" pitchFamily="18" charset="0"/>
              </a:rPr>
              <a:t>The self-care deficit theory is applicable in transforming human life, and the fascinating thing is that people can lead quality lives.</a:t>
            </a:r>
          </a:p>
          <a:p>
            <a:r>
              <a:rPr lang="en-GB" sz="2000" dirty="0">
                <a:latin typeface="Times New Roman" panose="02020603050405020304" pitchFamily="18" charset="0"/>
                <a:cs typeface="Times New Roman" panose="02020603050405020304" pitchFamily="18" charset="0"/>
              </a:rPr>
              <a:t>The theory enables people to change their lifestyles and focus on essential issues.</a:t>
            </a:r>
          </a:p>
          <a:p>
            <a:endParaRPr lang="en-GB" sz="2000" dirty="0">
              <a:latin typeface="Times New Roman" panose="02020603050405020304" pitchFamily="18" charset="0"/>
              <a:cs typeface="Times New Roman" panose="02020603050405020304" pitchFamily="18" charset="0"/>
            </a:endParaRPr>
          </a:p>
        </p:txBody>
      </p:sp>
      <p:pic>
        <p:nvPicPr>
          <p:cNvPr id="1026" name="Picture 2" descr="Chapter 13 Models, Mechanisms, &amp; Middle-Range Theory - ppt video online  download">
            <a:extLst>
              <a:ext uri="{FF2B5EF4-FFF2-40B4-BE49-F238E27FC236}">
                <a16:creationId xmlns:a16="http://schemas.microsoft.com/office/drawing/2014/main" id="{4E714557-951E-436A-869C-6D5E0B079E2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307262" y="2560320"/>
            <a:ext cx="4153218" cy="319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558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2713C-8F96-4DE8-8B1B-BBC825947EB8}"/>
              </a:ext>
            </a:extLst>
          </p:cNvPr>
          <p:cNvSpPr>
            <a:spLocks noGrp="1"/>
          </p:cNvSpPr>
          <p:nvPr>
            <p:ph type="title"/>
          </p:nvPr>
        </p:nvSpPr>
        <p:spPr/>
        <p:txBody>
          <a:bodyPr>
            <a:noAutofit/>
          </a:bodyPr>
          <a:lstStyle/>
          <a:p>
            <a:r>
              <a:rPr lang="en-GB" sz="3600" b="1" dirty="0">
                <a:latin typeface="Times New Roman" panose="02020603050405020304" pitchFamily="18" charset="0"/>
                <a:cs typeface="Times New Roman" panose="02020603050405020304" pitchFamily="18" charset="0"/>
              </a:rPr>
              <a:t>How Self-care Deficit Addresses Nursing Metaparadigm</a:t>
            </a:r>
            <a:br>
              <a:rPr lang="en-GB" sz="3600" b="1" dirty="0">
                <a:latin typeface="Times New Roman" panose="02020603050405020304" pitchFamily="18" charset="0"/>
                <a:cs typeface="Times New Roman" panose="02020603050405020304" pitchFamily="18" charset="0"/>
              </a:rPr>
            </a:br>
            <a:endParaRPr lang="en-GB" sz="3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6B187F7-2CAC-4C8C-9638-F64FD742617F}"/>
              </a:ext>
            </a:extLst>
          </p:cNvPr>
          <p:cNvSpPr>
            <a:spLocks noGrp="1"/>
          </p:cNvSpPr>
          <p:nvPr>
            <p:ph sz="half" idx="1"/>
          </p:nvPr>
        </p:nvSpPr>
        <p:spPr>
          <a:xfrm>
            <a:off x="1036320" y="2560320"/>
            <a:ext cx="5726430" cy="3310128"/>
          </a:xfrm>
        </p:spPr>
        <p:txBody>
          <a:bodyPr>
            <a:normAutofit fontScale="70000" lnSpcReduction="20000"/>
          </a:bodyPr>
          <a:lstStyle/>
          <a:p>
            <a:r>
              <a:rPr lang="en-GB" dirty="0">
                <a:latin typeface="Times New Roman" panose="02020603050405020304" pitchFamily="18" charset="0"/>
                <a:cs typeface="Times New Roman" panose="02020603050405020304" pitchFamily="18" charset="0"/>
              </a:rPr>
              <a:t>There are four basic meta paradigms in nursing; person, environment, health, and nursing.</a:t>
            </a:r>
          </a:p>
          <a:p>
            <a:r>
              <a:rPr lang="en-GB" dirty="0">
                <a:latin typeface="Times New Roman" panose="02020603050405020304" pitchFamily="18" charset="0"/>
                <a:cs typeface="Times New Roman" panose="02020603050405020304" pitchFamily="18" charset="0"/>
              </a:rPr>
              <a:t>The metaparadigm of the person who is the recipient of care may include individuals, patients, groups, families, and communities.</a:t>
            </a:r>
          </a:p>
          <a:p>
            <a:r>
              <a:rPr lang="en-GB" dirty="0">
                <a:latin typeface="Times New Roman" panose="02020603050405020304" pitchFamily="18" charset="0"/>
                <a:cs typeface="Times New Roman" panose="02020603050405020304" pitchFamily="18" charset="0"/>
              </a:rPr>
              <a:t>For a person to stay healthy, there is a need to focus on the necessity of a quality life, and this takes personal actions that will help them stay healthy (Smith &amp; </a:t>
            </a:r>
            <a:r>
              <a:rPr lang="en-GB" dirty="0" err="1">
                <a:latin typeface="Times New Roman" panose="02020603050405020304" pitchFamily="18" charset="0"/>
                <a:cs typeface="Times New Roman" panose="02020603050405020304" pitchFamily="18" charset="0"/>
              </a:rPr>
              <a:t>Liehr</a:t>
            </a:r>
            <a:r>
              <a:rPr lang="en-GB" dirty="0">
                <a:latin typeface="Times New Roman" panose="02020603050405020304" pitchFamily="18" charset="0"/>
                <a:cs typeface="Times New Roman" panose="02020603050405020304" pitchFamily="18" charset="0"/>
              </a:rPr>
              <a:t>, 2018). </a:t>
            </a:r>
          </a:p>
          <a:p>
            <a:r>
              <a:rPr lang="en-GB" dirty="0">
                <a:latin typeface="Times New Roman" panose="02020603050405020304" pitchFamily="18" charset="0"/>
                <a:cs typeface="Times New Roman" panose="02020603050405020304" pitchFamily="18" charset="0"/>
              </a:rPr>
              <a:t>The recipients of care have to fight to stay healthy, which involves the management of a better lifestyle that amounts to a quality life.</a:t>
            </a:r>
          </a:p>
          <a:p>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pic>
        <p:nvPicPr>
          <p:cNvPr id="2050" name="Picture 2" descr="Nursing Theory | Transitions to Professional Nursing Practice">
            <a:extLst>
              <a:ext uri="{FF2B5EF4-FFF2-40B4-BE49-F238E27FC236}">
                <a16:creationId xmlns:a16="http://schemas.microsoft.com/office/drawing/2014/main" id="{CC5DB445-86E8-4B3A-89F4-9BB6AD136D8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762750" y="2704306"/>
            <a:ext cx="3556000" cy="302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03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8C33B-EA6C-4A4D-8D02-3FE9C63FF6C2}"/>
              </a:ext>
            </a:extLst>
          </p:cNvPr>
          <p:cNvSpPr>
            <a:spLocks noGrp="1"/>
          </p:cNvSpPr>
          <p:nvPr>
            <p:ph type="title"/>
          </p:nvPr>
        </p:nvSpPr>
        <p:spPr/>
        <p:txBody>
          <a:bodyPr>
            <a:normAutofit/>
          </a:bodyPr>
          <a:lstStyle/>
          <a:p>
            <a:r>
              <a:rPr lang="en-GB" sz="3600" b="1" dirty="0">
                <a:latin typeface="Times New Roman" panose="02020603050405020304" pitchFamily="18" charset="0"/>
                <a:cs typeface="Times New Roman" panose="02020603050405020304" pitchFamily="18" charset="0"/>
              </a:rPr>
              <a:t>Continuation</a:t>
            </a:r>
          </a:p>
        </p:txBody>
      </p:sp>
      <p:sp>
        <p:nvSpPr>
          <p:cNvPr id="3" name="Content Placeholder 2">
            <a:extLst>
              <a:ext uri="{FF2B5EF4-FFF2-40B4-BE49-F238E27FC236}">
                <a16:creationId xmlns:a16="http://schemas.microsoft.com/office/drawing/2014/main" id="{A49D5FD9-9CD7-4EFD-8BAB-DFA60C8FE426}"/>
              </a:ext>
            </a:extLst>
          </p:cNvPr>
          <p:cNvSpPr>
            <a:spLocks noGrp="1"/>
          </p:cNvSpPr>
          <p:nvPr>
            <p:ph idx="1"/>
          </p:nvPr>
        </p:nvSpPr>
        <p:spPr>
          <a:xfrm>
            <a:off x="792480" y="2489200"/>
            <a:ext cx="10525760" cy="3667760"/>
          </a:xfrm>
        </p:spPr>
        <p:txBody>
          <a:bodyPr>
            <a:normAutofit fontScale="77500" lnSpcReduction="20000"/>
          </a:bodyPr>
          <a:lstStyle/>
          <a:p>
            <a:r>
              <a:rPr lang="en-GB" sz="2600" dirty="0">
                <a:latin typeface="Times New Roman" panose="02020603050405020304" pitchFamily="18" charset="0"/>
                <a:cs typeface="Times New Roman" panose="02020603050405020304" pitchFamily="18" charset="0"/>
              </a:rPr>
              <a:t>In the metaparadigm of environment, both external and internal issues matter a lot in self-care.</a:t>
            </a:r>
          </a:p>
          <a:p>
            <a:r>
              <a:rPr lang="en-GB" sz="2600" dirty="0">
                <a:latin typeface="Times New Roman" panose="02020603050405020304" pitchFamily="18" charset="0"/>
                <a:cs typeface="Times New Roman" panose="02020603050405020304" pitchFamily="18" charset="0"/>
              </a:rPr>
              <a:t>People have to prepare the environment, including friends and families, to focus on taking actions regarding their health.</a:t>
            </a:r>
          </a:p>
          <a:p>
            <a:r>
              <a:rPr lang="en-GB" sz="2600" dirty="0">
                <a:latin typeface="Times New Roman" panose="02020603050405020304" pitchFamily="18" charset="0"/>
                <a:cs typeface="Times New Roman" panose="02020603050405020304" pitchFamily="18" charset="0"/>
              </a:rPr>
              <a:t>Besides, the metaparadigm of health matters a lot, and it is defined as the degree of wellness that can be attained by self-care theory in a broader perspective (Smith &amp; </a:t>
            </a:r>
            <a:r>
              <a:rPr lang="en-GB" sz="2600" dirty="0" err="1">
                <a:latin typeface="Times New Roman" panose="02020603050405020304" pitchFamily="18" charset="0"/>
                <a:cs typeface="Times New Roman" panose="02020603050405020304" pitchFamily="18" charset="0"/>
              </a:rPr>
              <a:t>Liehr</a:t>
            </a:r>
            <a:r>
              <a:rPr lang="en-GB" sz="2600" dirty="0">
                <a:latin typeface="Times New Roman" panose="02020603050405020304" pitchFamily="18" charset="0"/>
                <a:cs typeface="Times New Roman" panose="02020603050405020304" pitchFamily="18" charset="0"/>
              </a:rPr>
              <a:t>, 2018). </a:t>
            </a:r>
          </a:p>
          <a:p>
            <a:r>
              <a:rPr lang="en-GB" sz="2600" dirty="0">
                <a:latin typeface="Times New Roman" panose="02020603050405020304" pitchFamily="18" charset="0"/>
                <a:cs typeface="Times New Roman" panose="02020603050405020304" pitchFamily="18" charset="0"/>
              </a:rPr>
              <a:t>Lastly, the metaparadigm of nursing addresses the need to provide care to people. For doctors to take care of other people, there is a need to understand the concept of self-care first.</a:t>
            </a:r>
          </a:p>
          <a:p>
            <a:r>
              <a:rPr lang="en-GB" sz="2600" dirty="0">
                <a:latin typeface="Times New Roman" panose="02020603050405020304" pitchFamily="18" charset="0"/>
                <a:cs typeface="Times New Roman" panose="02020603050405020304" pitchFamily="18" charset="0"/>
              </a:rPr>
              <a:t>The ultimate goal of nursing theories is to promote patient care, and the patients should be made to understand the significance of each metaparadigm for a quality life.  </a:t>
            </a:r>
          </a:p>
          <a:p>
            <a:endParaRPr lang="en-GB" dirty="0"/>
          </a:p>
        </p:txBody>
      </p:sp>
    </p:spTree>
    <p:extLst>
      <p:ext uri="{BB962C8B-B14F-4D97-AF65-F5344CB8AC3E}">
        <p14:creationId xmlns:p14="http://schemas.microsoft.com/office/powerpoint/2010/main" val="1964481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A0BF5-3177-4F73-A7F1-2BDA580CAB12}"/>
              </a:ext>
            </a:extLst>
          </p:cNvPr>
          <p:cNvSpPr>
            <a:spLocks noGrp="1"/>
          </p:cNvSpPr>
          <p:nvPr>
            <p:ph type="title"/>
          </p:nvPr>
        </p:nvSpPr>
        <p:spPr/>
        <p:txBody>
          <a:bodyPr>
            <a:normAutofit/>
          </a:bodyPr>
          <a:lstStyle/>
          <a:p>
            <a:r>
              <a:rPr lang="en-GB" sz="3600" dirty="0">
                <a:latin typeface="Times New Roman" panose="02020603050405020304" pitchFamily="18" charset="0"/>
                <a:cs typeface="Times New Roman" panose="02020603050405020304" pitchFamily="18" charset="0"/>
              </a:rPr>
              <a:t>Reflection</a:t>
            </a:r>
            <a:br>
              <a:rPr lang="en-GB" sz="3600" dirty="0">
                <a:latin typeface="Times New Roman" panose="02020603050405020304" pitchFamily="18" charset="0"/>
                <a:cs typeface="Times New Roman" panose="02020603050405020304" pitchFamily="18" charset="0"/>
              </a:rPr>
            </a:br>
            <a:endParaRPr lang="en-GB"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FEBC7A4-F123-42EA-B903-583D7A181E34}"/>
              </a:ext>
            </a:extLst>
          </p:cNvPr>
          <p:cNvSpPr>
            <a:spLocks noGrp="1"/>
          </p:cNvSpPr>
          <p:nvPr>
            <p:ph sz="half" idx="1"/>
          </p:nvPr>
        </p:nvSpPr>
        <p:spPr>
          <a:xfrm>
            <a:off x="711200" y="2458720"/>
            <a:ext cx="7254240" cy="3411728"/>
          </a:xfrm>
        </p:spPr>
        <p:txBody>
          <a:bodyPr>
            <a:noAutofit/>
          </a:bodyPr>
          <a:lstStyle/>
          <a:p>
            <a:r>
              <a:rPr lang="en-GB" sz="1800" dirty="0">
                <a:latin typeface="Times New Roman" panose="02020603050405020304" pitchFamily="18" charset="0"/>
                <a:cs typeface="Times New Roman" panose="02020603050405020304" pitchFamily="18" charset="0"/>
              </a:rPr>
              <a:t>The self-care deficit theory fits in my clinical setting in that patients will get educated on the necessity of committing to stay healthy.</a:t>
            </a:r>
          </a:p>
          <a:p>
            <a:r>
              <a:rPr lang="en-GB" sz="1800" dirty="0">
                <a:latin typeface="Times New Roman" panose="02020603050405020304" pitchFamily="18" charset="0"/>
                <a:cs typeface="Times New Roman" panose="02020603050405020304" pitchFamily="18" charset="0"/>
              </a:rPr>
              <a:t>Patient education is necessary for transforming people’s lives, which will help understand the significance of taking care of their lives (</a:t>
            </a:r>
            <a:r>
              <a:rPr lang="en-GB" sz="1800" dirty="0" err="1">
                <a:latin typeface="Times New Roman" panose="02020603050405020304" pitchFamily="18" charset="0"/>
                <a:cs typeface="Times New Roman" panose="02020603050405020304" pitchFamily="18" charset="0"/>
              </a:rPr>
              <a:t>Borji</a:t>
            </a:r>
            <a:r>
              <a:rPr lang="en-GB" sz="1800" dirty="0">
                <a:latin typeface="Times New Roman" panose="02020603050405020304" pitchFamily="18" charset="0"/>
                <a:cs typeface="Times New Roman" panose="02020603050405020304" pitchFamily="18" charset="0"/>
              </a:rPr>
              <a:t> et al., 2017).</a:t>
            </a:r>
          </a:p>
          <a:p>
            <a:r>
              <a:rPr lang="en-GB" sz="1800" dirty="0">
                <a:latin typeface="Times New Roman" panose="02020603050405020304" pitchFamily="18" charset="0"/>
                <a:cs typeface="Times New Roman" panose="02020603050405020304" pitchFamily="18" charset="0"/>
              </a:rPr>
              <a:t>In the incidence of type 2 diabetes patients, self-care deficit theory is applied by educating the patients on broader perspectives of care and what they have to do to lower the intensity of the infection.</a:t>
            </a:r>
          </a:p>
          <a:p>
            <a:r>
              <a:rPr lang="en-GB" sz="1800" dirty="0">
                <a:latin typeface="Times New Roman" panose="02020603050405020304" pitchFamily="18" charset="0"/>
                <a:cs typeface="Times New Roman" panose="02020603050405020304" pitchFamily="18" charset="0"/>
              </a:rPr>
              <a:t>Another example of the application of self-care deficit theory is to help people adopt balanced diets and refrain from sedentary lifestyles as that promotes the elimination of diseases and hence good health.</a:t>
            </a:r>
          </a:p>
          <a:p>
            <a:endParaRPr lang="en-GB" sz="1800" dirty="0">
              <a:latin typeface="Times New Roman" panose="02020603050405020304" pitchFamily="18" charset="0"/>
              <a:cs typeface="Times New Roman" panose="02020603050405020304" pitchFamily="18" charset="0"/>
            </a:endParaRPr>
          </a:p>
        </p:txBody>
      </p:sp>
      <p:pic>
        <p:nvPicPr>
          <p:cNvPr id="3074" name="Picture 2" descr="Dorothea Orem: Self-Care Deficit Nursing Theory - Nurseslabs">
            <a:extLst>
              <a:ext uri="{FF2B5EF4-FFF2-40B4-BE49-F238E27FC236}">
                <a16:creationId xmlns:a16="http://schemas.microsoft.com/office/drawing/2014/main" id="{739B119D-E057-49DD-8042-6788CC2405A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965440" y="2560638"/>
            <a:ext cx="3423920" cy="330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246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C6E00-6689-478C-BA44-21DAB37FE16B}"/>
              </a:ext>
            </a:extLst>
          </p:cNvPr>
          <p:cNvSpPr>
            <a:spLocks noGrp="1"/>
          </p:cNvSpPr>
          <p:nvPr>
            <p:ph type="title"/>
          </p:nvPr>
        </p:nvSpPr>
        <p:spPr/>
        <p:txBody>
          <a:bodyPr>
            <a:normAutofit fontScale="90000"/>
          </a:bodyPr>
          <a:lstStyle/>
          <a:p>
            <a:r>
              <a:rPr lang="en-GB" b="1" dirty="0"/>
              <a:t>References</a:t>
            </a:r>
            <a:br>
              <a:rPr lang="en-GB" dirty="0"/>
            </a:br>
            <a:endParaRPr lang="en-GB" dirty="0"/>
          </a:p>
        </p:txBody>
      </p:sp>
      <p:sp>
        <p:nvSpPr>
          <p:cNvPr id="3" name="Content Placeholder 2">
            <a:extLst>
              <a:ext uri="{FF2B5EF4-FFF2-40B4-BE49-F238E27FC236}">
                <a16:creationId xmlns:a16="http://schemas.microsoft.com/office/drawing/2014/main" id="{1FE6EE24-9953-4CA4-A1E9-66AB958F656E}"/>
              </a:ext>
            </a:extLst>
          </p:cNvPr>
          <p:cNvSpPr>
            <a:spLocks noGrp="1"/>
          </p:cNvSpPr>
          <p:nvPr>
            <p:ph idx="1"/>
          </p:nvPr>
        </p:nvSpPr>
        <p:spPr>
          <a:xfrm>
            <a:off x="955040" y="2556932"/>
            <a:ext cx="10241280" cy="3318936"/>
          </a:xfrm>
        </p:spPr>
        <p:txBody>
          <a:bodyPr>
            <a:normAutofit/>
          </a:bodyPr>
          <a:lstStyle/>
          <a:p>
            <a:pPr marL="0" indent="0">
              <a:buNone/>
            </a:pPr>
            <a:r>
              <a:rPr lang="en-GB" dirty="0">
                <a:latin typeface="Times New Roman" panose="02020603050405020304" pitchFamily="18" charset="0"/>
                <a:cs typeface="Times New Roman" panose="02020603050405020304" pitchFamily="18" charset="0"/>
              </a:rPr>
              <a:t>Ali, B. H. I. (2018). Application of Orem self care deficit theory on psychiatric patient. </a:t>
            </a:r>
            <a:r>
              <a:rPr lang="en-GB" i="1" dirty="0">
                <a:latin typeface="Times New Roman" panose="02020603050405020304" pitchFamily="18" charset="0"/>
                <a:cs typeface="Times New Roman" panose="02020603050405020304" pitchFamily="18" charset="0"/>
              </a:rPr>
              <a:t>Annals of Nursing and Practice</a:t>
            </a:r>
            <a:r>
              <a:rPr lang="en-GB" dirty="0">
                <a:latin typeface="Times New Roman" panose="02020603050405020304" pitchFamily="18" charset="0"/>
                <a:cs typeface="Times New Roman" panose="02020603050405020304" pitchFamily="18" charset="0"/>
              </a:rPr>
              <a:t>, </a:t>
            </a:r>
            <a:r>
              <a:rPr lang="en-GB" i="1" dirty="0">
                <a:latin typeface="Times New Roman" panose="02020603050405020304" pitchFamily="18" charset="0"/>
                <a:cs typeface="Times New Roman" panose="02020603050405020304" pitchFamily="18" charset="0"/>
              </a:rPr>
              <a:t>5</a:t>
            </a:r>
            <a:r>
              <a:rPr lang="en-GB" dirty="0">
                <a:latin typeface="Times New Roman" panose="02020603050405020304" pitchFamily="18" charset="0"/>
                <a:cs typeface="Times New Roman" panose="02020603050405020304" pitchFamily="18" charset="0"/>
              </a:rPr>
              <a:t>(1), 1-3.</a:t>
            </a:r>
          </a:p>
          <a:p>
            <a:pPr marL="0" indent="0">
              <a:buNone/>
            </a:pPr>
            <a:r>
              <a:rPr lang="en-GB" dirty="0" err="1">
                <a:latin typeface="Times New Roman" panose="02020603050405020304" pitchFamily="18" charset="0"/>
                <a:cs typeface="Times New Roman" panose="02020603050405020304" pitchFamily="18" charset="0"/>
              </a:rPr>
              <a:t>Borji</a:t>
            </a:r>
            <a:r>
              <a:rPr lang="en-GB" dirty="0">
                <a:latin typeface="Times New Roman" panose="02020603050405020304" pitchFamily="18" charset="0"/>
                <a:cs typeface="Times New Roman" panose="02020603050405020304" pitchFamily="18" charset="0"/>
              </a:rPr>
              <a:t>, M., </a:t>
            </a:r>
            <a:r>
              <a:rPr lang="en-GB" dirty="0" err="1">
                <a:latin typeface="Times New Roman" panose="02020603050405020304" pitchFamily="18" charset="0"/>
                <a:cs typeface="Times New Roman" panose="02020603050405020304" pitchFamily="18" charset="0"/>
              </a:rPr>
              <a:t>Otaghi</a:t>
            </a:r>
            <a:r>
              <a:rPr lang="en-GB" dirty="0">
                <a:latin typeface="Times New Roman" panose="02020603050405020304" pitchFamily="18" charset="0"/>
                <a:cs typeface="Times New Roman" panose="02020603050405020304" pitchFamily="18" charset="0"/>
              </a:rPr>
              <a:t>, M., &amp; </a:t>
            </a:r>
            <a:r>
              <a:rPr lang="en-GB" dirty="0" err="1">
                <a:latin typeface="Times New Roman" panose="02020603050405020304" pitchFamily="18" charset="0"/>
                <a:cs typeface="Times New Roman" panose="02020603050405020304" pitchFamily="18" charset="0"/>
              </a:rPr>
              <a:t>Kazembeigi</a:t>
            </a:r>
            <a:r>
              <a:rPr lang="en-GB" dirty="0">
                <a:latin typeface="Times New Roman" panose="02020603050405020304" pitchFamily="18" charset="0"/>
                <a:cs typeface="Times New Roman" panose="02020603050405020304" pitchFamily="18" charset="0"/>
              </a:rPr>
              <a:t>, S. (2017). The impact of Orem’s self-care model on the quality of life in patients with type II diabetes. </a:t>
            </a:r>
            <a:r>
              <a:rPr lang="en-GB" i="1" dirty="0">
                <a:latin typeface="Times New Roman" panose="02020603050405020304" pitchFamily="18" charset="0"/>
                <a:cs typeface="Times New Roman" panose="02020603050405020304" pitchFamily="18" charset="0"/>
              </a:rPr>
              <a:t>Biomedical and Pharmacology Journal</a:t>
            </a:r>
            <a:r>
              <a:rPr lang="en-GB" dirty="0">
                <a:latin typeface="Times New Roman" panose="02020603050405020304" pitchFamily="18" charset="0"/>
                <a:cs typeface="Times New Roman" panose="02020603050405020304" pitchFamily="18" charset="0"/>
              </a:rPr>
              <a:t>, </a:t>
            </a:r>
            <a:r>
              <a:rPr lang="en-GB" i="1" dirty="0">
                <a:latin typeface="Times New Roman" panose="02020603050405020304" pitchFamily="18" charset="0"/>
                <a:cs typeface="Times New Roman" panose="02020603050405020304" pitchFamily="18" charset="0"/>
              </a:rPr>
              <a:t>10</a:t>
            </a:r>
            <a:r>
              <a:rPr lang="en-GB" dirty="0">
                <a:latin typeface="Times New Roman" panose="02020603050405020304" pitchFamily="18" charset="0"/>
                <a:cs typeface="Times New Roman" panose="02020603050405020304" pitchFamily="18" charset="0"/>
              </a:rPr>
              <a:t>(1), 213-220.</a:t>
            </a:r>
          </a:p>
          <a:p>
            <a:pPr marL="0" indent="0">
              <a:buNone/>
            </a:pPr>
            <a:r>
              <a:rPr lang="en-GB" dirty="0">
                <a:latin typeface="Times New Roman" panose="02020603050405020304" pitchFamily="18" charset="0"/>
                <a:cs typeface="Times New Roman" panose="02020603050405020304" pitchFamily="18" charset="0"/>
              </a:rPr>
              <a:t>Smith, M. J., &amp; </a:t>
            </a:r>
            <a:r>
              <a:rPr lang="en-GB" dirty="0" err="1">
                <a:latin typeface="Times New Roman" panose="02020603050405020304" pitchFamily="18" charset="0"/>
                <a:cs typeface="Times New Roman" panose="02020603050405020304" pitchFamily="18" charset="0"/>
              </a:rPr>
              <a:t>Liehr</a:t>
            </a:r>
            <a:r>
              <a:rPr lang="en-GB" dirty="0">
                <a:latin typeface="Times New Roman" panose="02020603050405020304" pitchFamily="18" charset="0"/>
                <a:cs typeface="Times New Roman" panose="02020603050405020304" pitchFamily="18" charset="0"/>
              </a:rPr>
              <a:t>, P. R. (Eds.). (2018). </a:t>
            </a:r>
            <a:r>
              <a:rPr lang="en-GB" i="1" dirty="0">
                <a:latin typeface="Times New Roman" panose="02020603050405020304" pitchFamily="18" charset="0"/>
                <a:cs typeface="Times New Roman" panose="02020603050405020304" pitchFamily="18" charset="0"/>
              </a:rPr>
              <a:t>Middle range theory for nursing</a:t>
            </a:r>
            <a:r>
              <a:rPr lang="en-GB" dirty="0">
                <a:latin typeface="Times New Roman" panose="02020603050405020304" pitchFamily="18" charset="0"/>
                <a:cs typeface="Times New Roman" panose="02020603050405020304" pitchFamily="18" charset="0"/>
              </a:rPr>
              <a:t>. Springer Publishing Company.</a:t>
            </a:r>
          </a:p>
          <a:p>
            <a:pPr marL="0" indent="0">
              <a:buNone/>
            </a:pP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26085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13</TotalTime>
  <Words>843</Words>
  <Application>Microsoft Office PowerPoint</Application>
  <PresentationFormat>Widescreen</PresentationFormat>
  <Paragraphs>35</Paragraphs>
  <Slides>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Garamond</vt:lpstr>
      <vt:lpstr>Times New Roman</vt:lpstr>
      <vt:lpstr>Organic</vt:lpstr>
      <vt:lpstr>Name </vt:lpstr>
      <vt:lpstr>Introduction </vt:lpstr>
      <vt:lpstr>How Self-care Deficit Addresses Nursing Metaparadigm </vt:lpstr>
      <vt:lpstr>Continuation</vt:lpstr>
      <vt:lpstr>Reflection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dc:title>
  <dc:creator>hp</dc:creator>
  <cp:lastModifiedBy>hp</cp:lastModifiedBy>
  <cp:revision>3</cp:revision>
  <dcterms:created xsi:type="dcterms:W3CDTF">2021-07-22T21:04:58Z</dcterms:created>
  <dcterms:modified xsi:type="dcterms:W3CDTF">2021-07-22T21:18:58Z</dcterms:modified>
</cp:coreProperties>
</file>